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57" r:id="rId3"/>
    <p:sldId id="258" r:id="rId4"/>
    <p:sldId id="259" r:id="rId5"/>
    <p:sldId id="261" r:id="rId6"/>
    <p:sldId id="260" r:id="rId7"/>
    <p:sldId id="285" r:id="rId8"/>
    <p:sldId id="286" r:id="rId9"/>
    <p:sldId id="262" r:id="rId10"/>
    <p:sldId id="28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 id="283" r:id="rId33"/>
    <p:sldId id="28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AC638-DDC1-4268-92BB-DC7A4F4A89B6}" type="datetimeFigureOut">
              <a:rPr lang="tr-TR" smtClean="0"/>
              <a:pPr/>
              <a:t>22.03.2015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71F8D-0361-46B8-88AE-B8F61560FDC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22.03.2015</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22.03.2015</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22.03.2015</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22.03.2015</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22.03.2015</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22.03.2015</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22.03.2015</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casper\Desktop\videolar\kosa%20ve%20ke&#231;el.3g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casper\Desktop\videolar\Navro'z%20bayramiga%20bag'ishlangan%20konsert%20dasturi%20-%202014%20-%20YouTube.mp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casper\Desktop\videolar\Nooruz%20in%20Bishkek%202012%20-%20YouTube.mp4"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71736" y="1142984"/>
            <a:ext cx="5857916" cy="1323439"/>
          </a:xfrm>
          <a:prstGeom prst="rect">
            <a:avLst/>
          </a:prstGeom>
          <a:noFill/>
        </p:spPr>
        <p:txBody>
          <a:bodyPr wrap="square" rtlCol="0">
            <a:spAutoFit/>
          </a:bodyPr>
          <a:lstStyle/>
          <a:p>
            <a:endParaRPr lang="tr-TR" sz="4000" dirty="0" smtClean="0">
              <a:solidFill>
                <a:schemeClr val="accent2">
                  <a:lumMod val="75000"/>
                </a:schemeClr>
              </a:solidFill>
            </a:endParaRPr>
          </a:p>
          <a:p>
            <a:r>
              <a:rPr lang="tr-TR" sz="4000" dirty="0" smtClean="0">
                <a:solidFill>
                  <a:schemeClr val="accent2">
                    <a:lumMod val="75000"/>
                  </a:schemeClr>
                </a:solidFill>
              </a:rPr>
              <a:t>NEVRUZ  (YENİ GÜN)</a:t>
            </a:r>
            <a:endParaRPr lang="tr-TR" dirty="0">
              <a:solidFill>
                <a:schemeClr val="accent2">
                  <a:lumMod val="75000"/>
                </a:schemeClr>
              </a:solidFill>
            </a:endParaRPr>
          </a:p>
        </p:txBody>
      </p:sp>
      <p:sp>
        <p:nvSpPr>
          <p:cNvPr id="6" name="5 Dikdörtgen"/>
          <p:cNvSpPr/>
          <p:nvPr/>
        </p:nvSpPr>
        <p:spPr>
          <a:xfrm>
            <a:off x="2143108" y="2928934"/>
            <a:ext cx="207170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NAVRO’Z</a:t>
            </a:r>
            <a:endParaRPr lang="tr-TR" dirty="0"/>
          </a:p>
        </p:txBody>
      </p:sp>
      <p:sp>
        <p:nvSpPr>
          <p:cNvPr id="7" name="6 Yuvarlatılmış Dikdörtgen"/>
          <p:cNvSpPr/>
          <p:nvPr/>
        </p:nvSpPr>
        <p:spPr>
          <a:xfrm>
            <a:off x="5643570" y="3357562"/>
            <a:ext cx="214314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NOWRUZ</a:t>
            </a:r>
            <a:endParaRPr lang="tr-TR" dirty="0"/>
          </a:p>
        </p:txBody>
      </p:sp>
      <p:sp>
        <p:nvSpPr>
          <p:cNvPr id="8" name="7 Tek Köşesi Kesik Dikdörtgen"/>
          <p:cNvSpPr/>
          <p:nvPr/>
        </p:nvSpPr>
        <p:spPr>
          <a:xfrm>
            <a:off x="3500430" y="4714884"/>
            <a:ext cx="1857388" cy="57150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NAVRIZ</a:t>
            </a:r>
            <a:endParaRPr lang="tr-TR" dirty="0"/>
          </a:p>
        </p:txBody>
      </p:sp>
      <p:sp>
        <p:nvSpPr>
          <p:cNvPr id="9" name="8 Aynı Yan Köşesi Kesik Dikdörtgen"/>
          <p:cNvSpPr/>
          <p:nvPr/>
        </p:nvSpPr>
        <p:spPr>
          <a:xfrm>
            <a:off x="7000892" y="5500702"/>
            <a:ext cx="1571636" cy="64294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NOORUZ</a:t>
            </a:r>
            <a:endParaRPr lang="tr-TR" dirty="0"/>
          </a:p>
        </p:txBody>
      </p:sp>
      <p:sp>
        <p:nvSpPr>
          <p:cNvPr id="10" name="9 Çapraz Köşesi Kesik Dikdörtgen"/>
          <p:cNvSpPr/>
          <p:nvPr/>
        </p:nvSpPr>
        <p:spPr>
          <a:xfrm>
            <a:off x="2928926" y="5786454"/>
            <a:ext cx="1714512" cy="64294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NAVREZ</a:t>
            </a:r>
            <a:endParaRPr lang="tr-TR" dirty="0"/>
          </a:p>
        </p:txBody>
      </p:sp>
      <p:pic>
        <p:nvPicPr>
          <p:cNvPr id="15" name="14 Resim" descr="nevruz.jpg"/>
          <p:cNvPicPr>
            <a:picLocks noChangeAspect="1"/>
          </p:cNvPicPr>
          <p:nvPr/>
        </p:nvPicPr>
        <p:blipFill>
          <a:blip r:embed="rId2"/>
          <a:stretch>
            <a:fillRect/>
          </a:stretch>
        </p:blipFill>
        <p:spPr>
          <a:xfrm>
            <a:off x="0" y="0"/>
            <a:ext cx="6000792" cy="185736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BMM_Bakan_Mustafa_Kemal_Ankarada_Nevruz_BayramndaMart_1921.jpg"/>
          <p:cNvPicPr>
            <a:picLocks noGrp="1" noChangeAspect="1"/>
          </p:cNvPicPr>
          <p:nvPr>
            <p:ph sz="quarter" idx="1"/>
          </p:nvPr>
        </p:nvPicPr>
        <p:blipFill>
          <a:blip r:embed="rId2"/>
          <a:stretch>
            <a:fillRect/>
          </a:stretch>
        </p:blipFill>
        <p:spPr>
          <a:xfrm>
            <a:off x="533400" y="558006"/>
            <a:ext cx="7681938" cy="5715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“ergenekon bayramı” ?</a:t>
            </a:r>
            <a:endParaRPr lang="tr-TR" dirty="0"/>
          </a:p>
        </p:txBody>
      </p:sp>
      <p:pic>
        <p:nvPicPr>
          <p:cNvPr id="4" name="3 Resim" descr="s-33491d375a560a0961e202596bb72ebe1a2d8b35.jpg"/>
          <p:cNvPicPr>
            <a:picLocks noChangeAspect="1"/>
          </p:cNvPicPr>
          <p:nvPr/>
        </p:nvPicPr>
        <p:blipFill>
          <a:blip r:embed="rId2"/>
          <a:stretch>
            <a:fillRect/>
          </a:stretch>
        </p:blipFill>
        <p:spPr>
          <a:xfrm>
            <a:off x="714348" y="1791500"/>
            <a:ext cx="7057652" cy="41378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57166"/>
            <a:ext cx="7467600" cy="3071834"/>
          </a:xfrm>
          <a:solidFill>
            <a:schemeClr val="accent3">
              <a:lumMod val="20000"/>
              <a:lumOff val="80000"/>
            </a:schemeClr>
          </a:solidFill>
        </p:spPr>
        <p:txBody>
          <a:bodyPr/>
          <a:lstStyle/>
          <a:p>
            <a:r>
              <a:rPr lang="tr-TR" dirty="0" smtClean="0"/>
              <a:t>      Günümüzde Nevruz bayramını Türki Cumhuriyetler ve Türk Boylarının yanı sıra tarih boyu Kadim Türklerle haşır neşir olmuş Farslar,Kürtler, Zazalar, Afganlar, Arnavutlar, Gürcüler,  Tacikler de belirli bölgeler de kutlamaktadır.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796908"/>
          </a:xfrm>
        </p:spPr>
        <p:txBody>
          <a:bodyPr/>
          <a:lstStyle/>
          <a:p>
            <a:pPr algn="ctr"/>
            <a:r>
              <a:rPr lang="tr-TR" dirty="0" smtClean="0"/>
              <a:t>Novruz      - azerbeycan       </a:t>
            </a:r>
            <a:endParaRPr lang="tr-TR" dirty="0"/>
          </a:p>
        </p:txBody>
      </p:sp>
      <p:sp>
        <p:nvSpPr>
          <p:cNvPr id="3" name="2 İçerik Yer Tutucusu"/>
          <p:cNvSpPr>
            <a:spLocks noGrp="1"/>
          </p:cNvSpPr>
          <p:nvPr>
            <p:ph sz="quarter" idx="1"/>
          </p:nvPr>
        </p:nvSpPr>
        <p:spPr>
          <a:xfrm>
            <a:off x="457200" y="1357298"/>
            <a:ext cx="7467600" cy="2714644"/>
          </a:xfrm>
          <a:solidFill>
            <a:schemeClr val="accent3">
              <a:lumMod val="20000"/>
              <a:lumOff val="80000"/>
            </a:schemeClr>
          </a:solidFill>
        </p:spPr>
        <p:txBody>
          <a:bodyPr/>
          <a:lstStyle/>
          <a:p>
            <a:r>
              <a:rPr lang="tr-TR" dirty="0" smtClean="0"/>
              <a:t>Azerbaycan’da halk, Nevruz’a birkaç hafta kala her Çarşamba akşam şenlikleri düzenler. Ateşler yakılır, evler temizlenir ve insanlar tepeden tırnağa yeni elbiselerini giyerler. Mumlar yakılır, Nevruz şekerleri hazırlanır, gelen misafirlere gül suyu dökülür. Gecelerde ateş oyunları oynanır. </a:t>
            </a:r>
            <a:endParaRPr lang="tr-TR" dirty="0"/>
          </a:p>
        </p:txBody>
      </p:sp>
      <p:pic>
        <p:nvPicPr>
          <p:cNvPr id="4" name="3 Resim" descr="azer.jpg"/>
          <p:cNvPicPr>
            <a:picLocks noChangeAspect="1"/>
          </p:cNvPicPr>
          <p:nvPr/>
        </p:nvPicPr>
        <p:blipFill>
          <a:blip r:embed="rId2"/>
          <a:stretch>
            <a:fillRect/>
          </a:stretch>
        </p:blipFill>
        <p:spPr>
          <a:xfrm>
            <a:off x="6858016" y="0"/>
            <a:ext cx="2109780" cy="13572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29e4135a5cef76348ee9919e4d79432bd8deb6ca.jpg"/>
          <p:cNvPicPr>
            <a:picLocks noGrp="1" noChangeAspect="1"/>
          </p:cNvPicPr>
          <p:nvPr>
            <p:ph sz="quarter" idx="1"/>
          </p:nvPr>
        </p:nvPicPr>
        <p:blipFill>
          <a:blip r:embed="rId2"/>
          <a:stretch>
            <a:fillRect/>
          </a:stretch>
        </p:blipFill>
        <p:spPr>
          <a:xfrm>
            <a:off x="457200" y="932576"/>
            <a:ext cx="7615238" cy="513962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642910" y="357166"/>
            <a:ext cx="7929618" cy="369332"/>
          </a:xfrm>
          <a:prstGeom prst="rect">
            <a:avLst/>
          </a:prstGeom>
          <a:solidFill>
            <a:schemeClr val="accent3">
              <a:lumMod val="20000"/>
              <a:lumOff val="80000"/>
            </a:schemeClr>
          </a:solidFill>
        </p:spPr>
        <p:txBody>
          <a:bodyPr wrap="square" rtlCol="0">
            <a:spAutoFit/>
          </a:bodyPr>
          <a:lstStyle/>
          <a:p>
            <a:r>
              <a:rPr lang="tr-TR" dirty="0" smtClean="0"/>
              <a:t>                             KOSA ve KEÇEL    (KÖSE ve KEÇİ)</a:t>
            </a:r>
            <a:endParaRPr lang="tr-TR" dirty="0"/>
          </a:p>
        </p:txBody>
      </p:sp>
      <p:pic>
        <p:nvPicPr>
          <p:cNvPr id="5" name="kosa ve keçel.3gp">
            <a:hlinkClick r:id="" action="ppaction://media"/>
          </p:cNvPr>
          <p:cNvPicPr>
            <a:picLocks noGrp="1" noRot="1" noChangeAspect="1"/>
          </p:cNvPicPr>
          <p:nvPr>
            <p:ph sz="quarter" idx="1"/>
            <a:videoFile r:link="rId1"/>
          </p:nvPr>
        </p:nvPicPr>
        <p:blipFill>
          <a:blip r:embed="rId3"/>
          <a:stretch>
            <a:fillRect/>
          </a:stretch>
        </p:blipFill>
        <p:spPr>
          <a:xfrm>
            <a:off x="214282" y="785794"/>
            <a:ext cx="8501122" cy="6072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Nawrız    -    kazakistan</a:t>
            </a:r>
            <a:endParaRPr lang="tr-TR" dirty="0"/>
          </a:p>
        </p:txBody>
      </p:sp>
      <p:sp>
        <p:nvSpPr>
          <p:cNvPr id="3" name="2 İçerik Yer Tutucusu"/>
          <p:cNvSpPr>
            <a:spLocks noGrp="1"/>
          </p:cNvSpPr>
          <p:nvPr>
            <p:ph sz="quarter" idx="1"/>
          </p:nvPr>
        </p:nvSpPr>
        <p:spPr>
          <a:solidFill>
            <a:schemeClr val="accent3">
              <a:lumMod val="20000"/>
              <a:lumOff val="80000"/>
            </a:schemeClr>
          </a:solidFill>
        </p:spPr>
        <p:txBody>
          <a:bodyPr>
            <a:normAutofit/>
          </a:bodyPr>
          <a:lstStyle/>
          <a:p>
            <a:r>
              <a:rPr lang="tr-TR" b="1" dirty="0" smtClean="0"/>
              <a:t>Kazakistan’da Nevruz</a:t>
            </a:r>
            <a:r>
              <a:rPr lang="tr-TR" dirty="0" smtClean="0"/>
              <a:t>: Kazakistan Türkleri, Nevruz Bayramı’nı SSCB tarafından yasaklandığı </a:t>
            </a:r>
            <a:r>
              <a:rPr lang="tr-TR" i="1" dirty="0" smtClean="0"/>
              <a:t>1930</a:t>
            </a:r>
            <a:r>
              <a:rPr lang="tr-TR" dirty="0" smtClean="0"/>
              <a:t> yılına kadar Ulusun Ulu Künü, yani Ulusun Ulu Günü, deyimi ile adlandırmışlardır. </a:t>
            </a:r>
          </a:p>
          <a:p>
            <a:r>
              <a:rPr lang="tr-TR" dirty="0" smtClean="0"/>
              <a:t>Kazaklar, </a:t>
            </a:r>
            <a:r>
              <a:rPr lang="tr-TR" i="1" dirty="0" smtClean="0"/>
              <a:t>1929</a:t>
            </a:r>
            <a:r>
              <a:rPr lang="tr-TR" dirty="0" smtClean="0"/>
              <a:t> yılına kadar 21 Mart’ı yılbaşı olarak kutlamışlardır. Kazak Türkleri, </a:t>
            </a:r>
            <a:r>
              <a:rPr lang="tr-TR" b="1" dirty="0" smtClean="0"/>
              <a:t>Kazakistan Cumhuriyeti</a:t>
            </a:r>
            <a:r>
              <a:rPr lang="tr-TR" dirty="0" smtClean="0"/>
              <a:t>’nin bağımsızlığına kavuşmasından sonra </a:t>
            </a:r>
            <a:r>
              <a:rPr lang="tr-TR" i="1" dirty="0" smtClean="0"/>
              <a:t>1991</a:t>
            </a:r>
            <a:r>
              <a:rPr lang="tr-TR" dirty="0" smtClean="0"/>
              <a:t> yılından itibaren tekrar bu güne </a:t>
            </a:r>
            <a:r>
              <a:rPr lang="tr-TR" b="1" dirty="0" smtClean="0"/>
              <a:t>Ulusun Ulu Günü</a:t>
            </a:r>
            <a:r>
              <a:rPr lang="tr-TR" dirty="0" smtClean="0"/>
              <a:t> ifadesiyle milli bayram ilan etmişlerdir.</a:t>
            </a:r>
          </a:p>
          <a:p>
            <a:endParaRPr lang="tr-TR" dirty="0"/>
          </a:p>
        </p:txBody>
      </p:sp>
      <p:pic>
        <p:nvPicPr>
          <p:cNvPr id="4" name="3 Resim" descr="kazak.gif"/>
          <p:cNvPicPr>
            <a:picLocks noChangeAspect="1"/>
          </p:cNvPicPr>
          <p:nvPr/>
        </p:nvPicPr>
        <p:blipFill>
          <a:blip r:embed="rId2"/>
          <a:stretch>
            <a:fillRect/>
          </a:stretch>
        </p:blipFill>
        <p:spPr>
          <a:xfrm>
            <a:off x="5857884" y="0"/>
            <a:ext cx="2871786" cy="15716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73b71795a4857d589c255dcfd20de045.jpg"/>
          <p:cNvPicPr>
            <a:picLocks noGrp="1" noChangeAspect="1"/>
          </p:cNvPicPr>
          <p:nvPr>
            <p:ph sz="quarter" idx="1"/>
          </p:nvPr>
        </p:nvPicPr>
        <p:blipFill>
          <a:blip r:embed="rId2"/>
          <a:stretch>
            <a:fillRect/>
          </a:stretch>
        </p:blipFill>
        <p:spPr>
          <a:xfrm>
            <a:off x="785787" y="785794"/>
            <a:ext cx="7096114" cy="542928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jpg"/>
          <p:cNvPicPr>
            <a:picLocks noGrp="1" noChangeAspect="1"/>
          </p:cNvPicPr>
          <p:nvPr>
            <p:ph sz="quarter" idx="1"/>
          </p:nvPr>
        </p:nvPicPr>
        <p:blipFill>
          <a:blip r:embed="rId2"/>
          <a:stretch>
            <a:fillRect/>
          </a:stretch>
        </p:blipFill>
        <p:spPr>
          <a:xfrm>
            <a:off x="1138237" y="1165224"/>
            <a:ext cx="6291283" cy="471110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jpg"/>
          <p:cNvPicPr>
            <a:picLocks noGrp="1" noChangeAspect="1"/>
          </p:cNvPicPr>
          <p:nvPr>
            <p:ph sz="quarter" idx="1"/>
          </p:nvPr>
        </p:nvPicPr>
        <p:blipFill>
          <a:blip r:embed="rId2"/>
          <a:stretch>
            <a:fillRect/>
          </a:stretch>
        </p:blipFill>
        <p:spPr>
          <a:xfrm>
            <a:off x="1138237" y="1093787"/>
            <a:ext cx="6105525" cy="457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3200" dirty="0" smtClean="0">
                <a:solidFill>
                  <a:schemeClr val="accent2">
                    <a:lumMod val="75000"/>
                  </a:schemeClr>
                </a:solidFill>
              </a:rPr>
              <a:t>NEVRUZ  (YENİ GÜN)</a:t>
            </a:r>
            <a:r>
              <a:rPr lang="tr-TR" dirty="0" smtClean="0">
                <a:solidFill>
                  <a:schemeClr val="accent2">
                    <a:lumMod val="75000"/>
                  </a:schemeClr>
                </a:solidFill>
              </a:rPr>
              <a:t/>
            </a:r>
            <a:br>
              <a:rPr lang="tr-TR" dirty="0" smtClean="0">
                <a:solidFill>
                  <a:schemeClr val="accent2">
                    <a:lumMod val="75000"/>
                  </a:schemeClr>
                </a:solidFill>
              </a:rPr>
            </a:br>
            <a:endParaRPr lang="tr-TR" dirty="0"/>
          </a:p>
        </p:txBody>
      </p:sp>
      <p:sp>
        <p:nvSpPr>
          <p:cNvPr id="3" name="2 İçerik Yer Tutucusu"/>
          <p:cNvSpPr>
            <a:spLocks noGrp="1"/>
          </p:cNvSpPr>
          <p:nvPr>
            <p:ph sz="quarter" idx="1"/>
          </p:nvPr>
        </p:nvSpPr>
        <p:spPr>
          <a:solidFill>
            <a:schemeClr val="accent3">
              <a:lumMod val="20000"/>
              <a:lumOff val="80000"/>
            </a:schemeClr>
          </a:solidFill>
          <a:ln>
            <a:solidFill>
              <a:schemeClr val="accent3">
                <a:lumMod val="75000"/>
              </a:schemeClr>
            </a:solidFill>
          </a:ln>
        </p:spPr>
        <p:txBody>
          <a:bodyPr>
            <a:normAutofit lnSpcReduction="10000"/>
          </a:bodyPr>
          <a:lstStyle/>
          <a:p>
            <a:r>
              <a:rPr lang="tr-TR" b="1" dirty="0" smtClean="0"/>
              <a:t>Toprak ananın uzun bir sessizliğin ardından canlandığı, yeşilin her tonunun sayısız renkteki çiçekle buluştuğu baharın müjdecisi nevruz, birçok ülkede coşkulu etkinliklerle kutlanır.</a:t>
            </a:r>
          </a:p>
          <a:p>
            <a:r>
              <a:rPr lang="tr-TR" b="1" dirty="0" smtClean="0"/>
              <a:t>Yüzlerce toplulukta, farklı adlarla binlerce yıldan bu yana kutlanan nevruz, kültürel miras yoluyla nesilden nesile taşınıyor. UNESCO nezdinde “Somut Olmayan Kültürel Miras Listesi”ne 2009′da dahil olan nevruz, BM tarafından da 21 Mart tarihi “Uluslararası Nevruz Günü” olarak ilan edildi.</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jpg"/>
          <p:cNvPicPr>
            <a:picLocks noGrp="1" noChangeAspect="1"/>
          </p:cNvPicPr>
          <p:nvPr>
            <p:ph sz="quarter" idx="1"/>
          </p:nvPr>
        </p:nvPicPr>
        <p:blipFill>
          <a:blip r:embed="rId2"/>
          <a:stretch>
            <a:fillRect/>
          </a:stretch>
        </p:blipFill>
        <p:spPr>
          <a:xfrm>
            <a:off x="1138237" y="1165225"/>
            <a:ext cx="6105525" cy="4572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6.jpg"/>
          <p:cNvPicPr>
            <a:picLocks noGrp="1" noChangeAspect="1"/>
          </p:cNvPicPr>
          <p:nvPr>
            <p:ph sz="quarter" idx="1"/>
          </p:nvPr>
        </p:nvPicPr>
        <p:blipFill>
          <a:blip r:embed="rId2"/>
          <a:stretch>
            <a:fillRect/>
          </a:stretch>
        </p:blipFill>
        <p:spPr>
          <a:xfrm>
            <a:off x="1138237" y="1165225"/>
            <a:ext cx="6105525" cy="4572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7.jpg"/>
          <p:cNvPicPr>
            <a:picLocks noGrp="1" noChangeAspect="1"/>
          </p:cNvPicPr>
          <p:nvPr>
            <p:ph sz="quarter" idx="1"/>
          </p:nvPr>
        </p:nvPicPr>
        <p:blipFill>
          <a:blip r:embed="rId2"/>
          <a:stretch>
            <a:fillRect/>
          </a:stretch>
        </p:blipFill>
        <p:spPr>
          <a:xfrm>
            <a:off x="1247775" y="785812"/>
            <a:ext cx="6105525" cy="4572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Navro’z   -   özbekistan</a:t>
            </a:r>
            <a:endParaRPr lang="tr-TR" dirty="0"/>
          </a:p>
        </p:txBody>
      </p:sp>
      <p:sp>
        <p:nvSpPr>
          <p:cNvPr id="3" name="2 İçerik Yer Tutucusu"/>
          <p:cNvSpPr>
            <a:spLocks noGrp="1"/>
          </p:cNvSpPr>
          <p:nvPr>
            <p:ph sz="quarter" idx="1"/>
          </p:nvPr>
        </p:nvSpPr>
        <p:spPr>
          <a:solidFill>
            <a:schemeClr val="accent3">
              <a:lumMod val="20000"/>
              <a:lumOff val="80000"/>
            </a:schemeClr>
          </a:solidFill>
        </p:spPr>
        <p:txBody>
          <a:bodyPr/>
          <a:lstStyle/>
          <a:p>
            <a:r>
              <a:rPr lang="tr-TR" b="1" dirty="0" smtClean="0"/>
              <a:t> </a:t>
            </a:r>
            <a:r>
              <a:rPr lang="tr-TR" i="1" dirty="0" smtClean="0"/>
              <a:t>Özbekistan</a:t>
            </a:r>
            <a:r>
              <a:rPr lang="tr-TR" dirty="0" smtClean="0"/>
              <a:t>’da Nevruz, özel mesire yerleri ve vadilerde kutlanır. Zurnalar çalan davetçiler insanları bayrama davet eder. Nevruz günü âşıklar </a:t>
            </a:r>
            <a:r>
              <a:rPr lang="tr-TR" b="1" i="1" dirty="0" smtClean="0"/>
              <a:t>Özbek</a:t>
            </a:r>
            <a:r>
              <a:rPr lang="tr-TR" dirty="0" smtClean="0"/>
              <a:t> Türklerinin güzel destanlarını söylerler. Bir taraftan halk oyunları oynanırken, bir taraftan da pehlivanlar güreş tutuşur. Büyük kazanlarda özenle hazırlanan yemekler davetlilere sunulur. Tüm halkın katılımıyla 21 Mart’ta başlayan törenler bir hafta kadar devam eder. Özbekistan’ın 1991’de bağımsızlığını kazanmasından sonra Cumhurbaşkanı İslam </a:t>
            </a:r>
            <a:r>
              <a:rPr lang="tr-TR" dirty="0" err="1" smtClean="0"/>
              <a:t>Kerimov’un</a:t>
            </a:r>
            <a:r>
              <a:rPr lang="tr-TR" dirty="0" smtClean="0"/>
              <a:t> hazırlattığı özel kararname ile 21 Mart, </a:t>
            </a:r>
            <a:r>
              <a:rPr lang="tr-TR" i="1" dirty="0" smtClean="0"/>
              <a:t>Nevruz Bayramı</a:t>
            </a:r>
            <a:r>
              <a:rPr lang="tr-TR" dirty="0" smtClean="0"/>
              <a:t> olarak belirlendi.</a:t>
            </a:r>
            <a:endParaRPr lang="tr-TR" dirty="0"/>
          </a:p>
        </p:txBody>
      </p:sp>
      <p:pic>
        <p:nvPicPr>
          <p:cNvPr id="4" name="3 Resim" descr="Özbek.gif"/>
          <p:cNvPicPr>
            <a:picLocks noChangeAspect="1"/>
          </p:cNvPicPr>
          <p:nvPr/>
        </p:nvPicPr>
        <p:blipFill>
          <a:blip r:embed="rId2"/>
          <a:stretch>
            <a:fillRect/>
          </a:stretch>
        </p:blipFill>
        <p:spPr>
          <a:xfrm>
            <a:off x="5572132" y="0"/>
            <a:ext cx="3286148" cy="16430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Özbekistan nevruz kutlamaları</a:t>
            </a:r>
            <a:br>
              <a:rPr lang="tr-TR" dirty="0" smtClean="0"/>
            </a:br>
            <a:r>
              <a:rPr lang="tr-TR" dirty="0" smtClean="0"/>
              <a:t>                  açılış töreni</a:t>
            </a:r>
            <a:endParaRPr lang="tr-TR" dirty="0"/>
          </a:p>
        </p:txBody>
      </p:sp>
      <p:pic>
        <p:nvPicPr>
          <p:cNvPr id="6" name="Navro'z bayramiga bag'ishlangan konsert dasturi - 2014 - YouTube.mp4">
            <a:hlinkClick r:id="" action="ppaction://media"/>
          </p:cNvPr>
          <p:cNvPicPr>
            <a:picLocks noGrp="1" noRot="1" noChangeAspect="1"/>
          </p:cNvPicPr>
          <p:nvPr>
            <p:ph sz="quarter" idx="1"/>
            <a:videoFile r:link="rId1"/>
          </p:nvPr>
        </p:nvPicPr>
        <p:blipFill>
          <a:blip r:embed="rId3"/>
          <a:stretch>
            <a:fillRect/>
          </a:stretch>
        </p:blipFill>
        <p:spPr>
          <a:xfrm>
            <a:off x="214282" y="1500174"/>
            <a:ext cx="8358246" cy="5357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85728"/>
            <a:ext cx="7467600" cy="1143000"/>
          </a:xfrm>
        </p:spPr>
        <p:txBody>
          <a:bodyPr/>
          <a:lstStyle/>
          <a:p>
            <a:pPr algn="ctr"/>
            <a:r>
              <a:rPr lang="tr-TR" dirty="0" smtClean="0"/>
              <a:t>Nooruz  - kırgızistan</a:t>
            </a:r>
            <a:endParaRPr lang="tr-TR" dirty="0"/>
          </a:p>
        </p:txBody>
      </p:sp>
      <p:sp>
        <p:nvSpPr>
          <p:cNvPr id="3" name="2 İçerik Yer Tutucusu"/>
          <p:cNvSpPr>
            <a:spLocks noGrp="1"/>
          </p:cNvSpPr>
          <p:nvPr>
            <p:ph sz="quarter" idx="1"/>
          </p:nvPr>
        </p:nvSpPr>
        <p:spPr>
          <a:xfrm>
            <a:off x="457200" y="1600200"/>
            <a:ext cx="7467600" cy="4257692"/>
          </a:xfrm>
          <a:solidFill>
            <a:schemeClr val="accent3">
              <a:lumMod val="20000"/>
              <a:lumOff val="80000"/>
            </a:schemeClr>
          </a:solidFill>
        </p:spPr>
        <p:txBody>
          <a:bodyPr/>
          <a:lstStyle/>
          <a:p>
            <a:r>
              <a:rPr lang="tr-TR" dirty="0" smtClean="0"/>
              <a:t>Kırgız Türkleri yeni yıla Nevruz Şenlikleri ile başlar. 22 Mart günü yeni yılın </a:t>
            </a:r>
            <a:r>
              <a:rPr lang="tr-TR" b="1" dirty="0" smtClean="0"/>
              <a:t>Başay </a:t>
            </a:r>
            <a:r>
              <a:rPr lang="tr-TR" dirty="0" smtClean="0"/>
              <a:t>denilen ilk ayının birinci günüdür. Nevruz’da Kırgızlar yedi gün önceden bayram temizliklerine başlar, insanlar da yıkanıp, Nevruz’da en güzel bayramlık elbiselerini giyerler. Nevruz akşamı avlu yakınında ateş yakılır ve bütün insanlar yaşlı-genç demeden ateşten atlarlar. Ateşten atlama; insanların ruhlarını, niyetlerini temizleyerek yeni yıla arınmış olarak girme düşüncesini ifade eder.</a:t>
            </a:r>
            <a:endParaRPr lang="tr-TR" dirty="0"/>
          </a:p>
        </p:txBody>
      </p:sp>
      <p:pic>
        <p:nvPicPr>
          <p:cNvPr id="4" name="3 Resim" descr="kırgız.jpg"/>
          <p:cNvPicPr>
            <a:picLocks noChangeAspect="1"/>
          </p:cNvPicPr>
          <p:nvPr/>
        </p:nvPicPr>
        <p:blipFill>
          <a:blip r:embed="rId2"/>
          <a:stretch>
            <a:fillRect/>
          </a:stretch>
        </p:blipFill>
        <p:spPr>
          <a:xfrm>
            <a:off x="6500826" y="0"/>
            <a:ext cx="2357454" cy="15716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071538" y="642918"/>
            <a:ext cx="7215238" cy="461665"/>
          </a:xfrm>
          <a:prstGeom prst="rect">
            <a:avLst/>
          </a:prstGeom>
          <a:noFill/>
        </p:spPr>
        <p:txBody>
          <a:bodyPr wrap="square" rtlCol="0">
            <a:spAutoFit/>
          </a:bodyPr>
          <a:lstStyle/>
          <a:p>
            <a:r>
              <a:rPr lang="tr-TR" dirty="0" smtClean="0"/>
              <a:t>                            </a:t>
            </a:r>
            <a:r>
              <a:rPr lang="tr-TR" sz="2400" b="1" dirty="0" smtClean="0"/>
              <a:t>BİŞKEK’te NEVRUZ ,2012</a:t>
            </a:r>
            <a:endParaRPr lang="tr-TR" sz="2400" b="1" dirty="0"/>
          </a:p>
        </p:txBody>
      </p:sp>
      <p:pic>
        <p:nvPicPr>
          <p:cNvPr id="7" name="Nooruz in Bishkek 2012 - YouTube.mp4">
            <a:hlinkClick r:id="" action="ppaction://media"/>
          </p:cNvPr>
          <p:cNvPicPr>
            <a:picLocks noGrp="1" noRot="1" noChangeAspect="1"/>
          </p:cNvPicPr>
          <p:nvPr>
            <p:ph sz="quarter" idx="1"/>
            <a:videoFile r:link="rId1"/>
          </p:nvPr>
        </p:nvPicPr>
        <p:blipFill>
          <a:blip r:embed="rId3"/>
          <a:stretch>
            <a:fillRect/>
          </a:stretch>
        </p:blipFill>
        <p:spPr>
          <a:xfrm>
            <a:off x="214282" y="1285860"/>
            <a:ext cx="8501122" cy="5214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0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14"/>
            <a:ext cx="7467600" cy="1143000"/>
          </a:xfrm>
        </p:spPr>
        <p:txBody>
          <a:bodyPr/>
          <a:lstStyle/>
          <a:p>
            <a:r>
              <a:rPr lang="tr-TR" dirty="0" smtClean="0"/>
              <a:t>Nowruz   -    Türkmenistan</a:t>
            </a:r>
            <a:endParaRPr lang="tr-TR" dirty="0"/>
          </a:p>
        </p:txBody>
      </p:sp>
      <p:sp>
        <p:nvSpPr>
          <p:cNvPr id="3" name="2 İçerik Yer Tutucusu"/>
          <p:cNvSpPr>
            <a:spLocks noGrp="1"/>
          </p:cNvSpPr>
          <p:nvPr>
            <p:ph sz="quarter" idx="1"/>
          </p:nvPr>
        </p:nvSpPr>
        <p:spPr>
          <a:solidFill>
            <a:schemeClr val="accent3">
              <a:lumMod val="20000"/>
              <a:lumOff val="80000"/>
            </a:schemeClr>
          </a:solidFill>
        </p:spPr>
        <p:txBody>
          <a:bodyPr/>
          <a:lstStyle/>
          <a:p>
            <a:r>
              <a:rPr lang="tr-TR" dirty="0" smtClean="0"/>
              <a:t>Türkmenistan’da Nevruz Bayramı, halk arasında </a:t>
            </a:r>
            <a:r>
              <a:rPr lang="tr-TR" b="1" dirty="0" smtClean="0"/>
              <a:t>Oğuz</a:t>
            </a:r>
            <a:r>
              <a:rPr lang="tr-TR" dirty="0" smtClean="0"/>
              <a:t> Bayramı olarak geçmektedir. Nevruz gecesi, </a:t>
            </a:r>
            <a:r>
              <a:rPr lang="tr-TR" b="1" dirty="0" smtClean="0"/>
              <a:t>Oğuz</a:t>
            </a:r>
            <a:r>
              <a:rPr lang="tr-TR" dirty="0" smtClean="0"/>
              <a:t> gecesi olarak adlandırılır, milli oyunlarla meşgul olan Türkmen kızları da bu gecede türküler söyler. Türkmenistan’da Nevruz için oldukça </a:t>
            </a:r>
            <a:r>
              <a:rPr lang="tr-TR" dirty="0" err="1" smtClean="0"/>
              <a:t>geniĢ</a:t>
            </a:r>
            <a:r>
              <a:rPr lang="tr-TR" dirty="0" smtClean="0"/>
              <a:t> bir sofra hazırlanır. Nevruz için, Türkmen çöreği, </a:t>
            </a:r>
            <a:r>
              <a:rPr lang="tr-TR" dirty="0" err="1" smtClean="0"/>
              <a:t>Türkmen</a:t>
            </a:r>
            <a:r>
              <a:rPr lang="tr-TR" i="1" dirty="0" err="1" smtClean="0"/>
              <a:t>petiri</a:t>
            </a:r>
            <a:r>
              <a:rPr lang="tr-TR" i="1" dirty="0" smtClean="0"/>
              <a:t>, külce, yağlı börek, </a:t>
            </a:r>
            <a:r>
              <a:rPr lang="tr-TR" i="1" dirty="0" err="1" smtClean="0"/>
              <a:t>şekşeke</a:t>
            </a:r>
            <a:r>
              <a:rPr lang="tr-TR" dirty="0" smtClean="0"/>
              <a:t> ve Türkmen pilavı hazırlanır. Nevruz’un en özel yemeği ise </a:t>
            </a:r>
            <a:r>
              <a:rPr lang="tr-TR" b="1" dirty="0" smtClean="0"/>
              <a:t>Semeni</a:t>
            </a:r>
            <a:r>
              <a:rPr lang="tr-TR" dirty="0" smtClean="0"/>
              <a:t>’dir. Birkaç aile birleşip büyük bir kazanda buğday özüne un, su ve şeker ekleyerek </a:t>
            </a:r>
            <a:r>
              <a:rPr lang="tr-TR" b="1" dirty="0" smtClean="0"/>
              <a:t>Semeni </a:t>
            </a:r>
            <a:r>
              <a:rPr lang="tr-TR" dirty="0" smtClean="0"/>
              <a:t>yaparlar.</a:t>
            </a:r>
            <a:endParaRPr lang="tr-TR" dirty="0"/>
          </a:p>
        </p:txBody>
      </p:sp>
      <p:pic>
        <p:nvPicPr>
          <p:cNvPr id="4" name="3 Resim" descr="turkmenistan_buyuk.gif"/>
          <p:cNvPicPr>
            <a:picLocks noChangeAspect="1"/>
          </p:cNvPicPr>
          <p:nvPr/>
        </p:nvPicPr>
        <p:blipFill>
          <a:blip r:embed="rId2"/>
          <a:stretch>
            <a:fillRect/>
          </a:stretch>
        </p:blipFill>
        <p:spPr>
          <a:xfrm>
            <a:off x="5715008" y="0"/>
            <a:ext cx="3028941" cy="16430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9989.jpg"/>
          <p:cNvPicPr>
            <a:picLocks noGrp="1" noChangeAspect="1"/>
          </p:cNvPicPr>
          <p:nvPr>
            <p:ph sz="quarter" idx="1"/>
          </p:nvPr>
        </p:nvPicPr>
        <p:blipFill>
          <a:blip r:embed="rId2"/>
          <a:stretch>
            <a:fillRect/>
          </a:stretch>
        </p:blipFill>
        <p:spPr>
          <a:xfrm>
            <a:off x="500034" y="714356"/>
            <a:ext cx="7286676" cy="2786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türkmen.jpg"/>
          <p:cNvPicPr>
            <a:picLocks noChangeAspect="1"/>
          </p:cNvPicPr>
          <p:nvPr/>
        </p:nvPicPr>
        <p:blipFill>
          <a:blip r:embed="rId3"/>
          <a:stretch>
            <a:fillRect/>
          </a:stretch>
        </p:blipFill>
        <p:spPr>
          <a:xfrm>
            <a:off x="500034" y="3571876"/>
            <a:ext cx="7286676"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ürkmen2.jpg"/>
          <p:cNvPicPr>
            <a:picLocks noGrp="1" noChangeAspect="1"/>
          </p:cNvPicPr>
          <p:nvPr>
            <p:ph sz="quarter" idx="1"/>
          </p:nvPr>
        </p:nvPicPr>
        <p:blipFill>
          <a:blip r:embed="rId2"/>
          <a:stretch>
            <a:fillRect/>
          </a:stretch>
        </p:blipFill>
        <p:spPr>
          <a:xfrm>
            <a:off x="1142976" y="1142984"/>
            <a:ext cx="6572296" cy="442915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
            </a:r>
            <a:br>
              <a:rPr lang="tr-TR" dirty="0" smtClean="0"/>
            </a:br>
            <a:endParaRPr lang="tr-TR" dirty="0"/>
          </a:p>
        </p:txBody>
      </p:sp>
      <p:sp>
        <p:nvSpPr>
          <p:cNvPr id="3" name="2 İçerik Yer Tutucusu"/>
          <p:cNvSpPr>
            <a:spLocks noGrp="1"/>
          </p:cNvSpPr>
          <p:nvPr>
            <p:ph sz="quarter" idx="1"/>
          </p:nvPr>
        </p:nvSpPr>
        <p:spPr>
          <a:xfrm>
            <a:off x="457200" y="214290"/>
            <a:ext cx="7467600" cy="4000528"/>
          </a:xfrm>
          <a:solidFill>
            <a:schemeClr val="accent3">
              <a:lumMod val="20000"/>
              <a:lumOff val="80000"/>
            </a:schemeClr>
          </a:solidFill>
        </p:spPr>
        <p:txBody>
          <a:bodyPr>
            <a:normAutofit fontScale="92500"/>
          </a:bodyPr>
          <a:lstStyle/>
          <a:p>
            <a:r>
              <a:rPr lang="tr-TR" b="1" dirty="0" smtClean="0"/>
              <a:t>Eski Türklerin atalar kültüyle bağlantılı olan Yeni Gün Bayramı, Çin kaynaklarına göre M.Ö. 8. yy. da “Yengi Kün” adıyla Hunlar , Göktürkler ve Uygurlar zamanında çeşitli yiyecekler hazırlanıp kırlara çıkılarak, çeşitli oyunlar eşliğinde  kutlanıyordu. Nevruz’un ilkbaharda kutlanması hayvan besleyen konar-göçer bir kavmin sosyo-kültürel dokusu ile izah edilmelidir. Türkler bu şekilde kendi var oluş ve yenilenme imgelerini gerçekleştirmişlerdir. </a:t>
            </a:r>
            <a:endParaRPr lang="tr-TR" b="1" dirty="0"/>
          </a:p>
        </p:txBody>
      </p:sp>
      <p:pic>
        <p:nvPicPr>
          <p:cNvPr id="4" name="3 Resim" descr="Gokturk_destani.jpg"/>
          <p:cNvPicPr>
            <a:picLocks noChangeAspect="1"/>
          </p:cNvPicPr>
          <p:nvPr/>
        </p:nvPicPr>
        <p:blipFill>
          <a:blip r:embed="rId2"/>
          <a:stretch>
            <a:fillRect/>
          </a:stretch>
        </p:blipFill>
        <p:spPr>
          <a:xfrm>
            <a:off x="1500166" y="4286256"/>
            <a:ext cx="5715040" cy="23241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Navrez – kırım türkleri</a:t>
            </a:r>
            <a:endParaRPr lang="tr-TR" dirty="0"/>
          </a:p>
        </p:txBody>
      </p:sp>
      <p:pic>
        <p:nvPicPr>
          <p:cNvPr id="4" name="3 İçerik Yer Tutucusu" descr="kırım.jpg"/>
          <p:cNvPicPr>
            <a:picLocks noGrp="1" noChangeAspect="1"/>
          </p:cNvPicPr>
          <p:nvPr>
            <p:ph sz="quarter" idx="1"/>
          </p:nvPr>
        </p:nvPicPr>
        <p:blipFill>
          <a:blip r:embed="rId2" cstate="print"/>
          <a:stretch>
            <a:fillRect/>
          </a:stretch>
        </p:blipFill>
        <p:spPr>
          <a:xfrm>
            <a:off x="941916" y="1600200"/>
            <a:ext cx="6498167" cy="4873625"/>
          </a:xfrm>
        </p:spPr>
      </p:pic>
      <p:pic>
        <p:nvPicPr>
          <p:cNvPr id="5" name="4 Resim" descr="kırım.png"/>
          <p:cNvPicPr>
            <a:picLocks noChangeAspect="1"/>
          </p:cNvPicPr>
          <p:nvPr/>
        </p:nvPicPr>
        <p:blipFill>
          <a:blip r:embed="rId3"/>
          <a:stretch>
            <a:fillRect/>
          </a:stretch>
        </p:blipFill>
        <p:spPr>
          <a:xfrm>
            <a:off x="5929322" y="0"/>
            <a:ext cx="2857500" cy="157161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Nevruz – uygur türkleri</a:t>
            </a:r>
            <a:endParaRPr lang="tr-TR" dirty="0"/>
          </a:p>
        </p:txBody>
      </p:sp>
      <p:pic>
        <p:nvPicPr>
          <p:cNvPr id="4" name="3 İçerik Yer Tutucusu" descr="uygur.jpg"/>
          <p:cNvPicPr>
            <a:picLocks noGrp="1" noChangeAspect="1"/>
          </p:cNvPicPr>
          <p:nvPr>
            <p:ph sz="quarter" idx="1"/>
          </p:nvPr>
        </p:nvPicPr>
        <p:blipFill>
          <a:blip r:embed="rId2"/>
          <a:stretch>
            <a:fillRect/>
          </a:stretch>
        </p:blipFill>
        <p:spPr>
          <a:xfrm>
            <a:off x="553967" y="1600200"/>
            <a:ext cx="3803720" cy="4873625"/>
          </a:xfrm>
          <a:prstGeom prst="rect">
            <a:avLst/>
          </a:prstGeom>
          <a:ln>
            <a:noFill/>
          </a:ln>
          <a:effectLst>
            <a:softEdge rad="112500"/>
          </a:effectLst>
        </p:spPr>
      </p:pic>
      <p:pic>
        <p:nvPicPr>
          <p:cNvPr id="5" name="4 Resim" descr="uyhur.jpg"/>
          <p:cNvPicPr>
            <a:picLocks noChangeAspect="1"/>
          </p:cNvPicPr>
          <p:nvPr/>
        </p:nvPicPr>
        <p:blipFill>
          <a:blip r:embed="rId3"/>
          <a:stretch>
            <a:fillRect/>
          </a:stretch>
        </p:blipFill>
        <p:spPr>
          <a:xfrm>
            <a:off x="4500562" y="1571612"/>
            <a:ext cx="4214842" cy="4857784"/>
          </a:xfrm>
          <a:prstGeom prst="rect">
            <a:avLst/>
          </a:prstGeom>
          <a:ln>
            <a:noFill/>
          </a:ln>
          <a:effectLst>
            <a:softEdge rad="112500"/>
          </a:effectLst>
        </p:spPr>
      </p:pic>
      <p:pic>
        <p:nvPicPr>
          <p:cNvPr id="6" name="5 Resim" descr="dogu-turkistan-uygur-bayragi.gif"/>
          <p:cNvPicPr>
            <a:picLocks noChangeAspect="1"/>
          </p:cNvPicPr>
          <p:nvPr/>
        </p:nvPicPr>
        <p:blipFill>
          <a:blip r:embed="rId4"/>
          <a:stretch>
            <a:fillRect/>
          </a:stretch>
        </p:blipFill>
        <p:spPr>
          <a:xfrm>
            <a:off x="6715140" y="1"/>
            <a:ext cx="2047836" cy="150017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Nevruz – </a:t>
            </a:r>
            <a:r>
              <a:rPr lang="tr-TR" sz="2400" dirty="0" smtClean="0"/>
              <a:t>kuzey kıbrıs türk cumhuriyeti</a:t>
            </a:r>
            <a:endParaRPr lang="tr-TR" sz="2400" dirty="0"/>
          </a:p>
        </p:txBody>
      </p:sp>
      <p:pic>
        <p:nvPicPr>
          <p:cNvPr id="4" name="3 İçerik Yer Tutucusu" descr="kktcde-nevruz-bayrami-2013-03-17_m.jpg"/>
          <p:cNvPicPr>
            <a:picLocks noGrp="1" noChangeAspect="1"/>
          </p:cNvPicPr>
          <p:nvPr>
            <p:ph sz="quarter" idx="1"/>
          </p:nvPr>
        </p:nvPicPr>
        <p:blipFill>
          <a:blip r:embed="rId2"/>
          <a:stretch>
            <a:fillRect/>
          </a:stretch>
        </p:blipFill>
        <p:spPr>
          <a:xfrm>
            <a:off x="1714480" y="1643050"/>
            <a:ext cx="6143668" cy="4429156"/>
          </a:xfrm>
        </p:spPr>
      </p:pic>
      <p:pic>
        <p:nvPicPr>
          <p:cNvPr id="5" name="4 Resim" descr="kbrs_bayra.png"/>
          <p:cNvPicPr>
            <a:picLocks noChangeAspect="1"/>
          </p:cNvPicPr>
          <p:nvPr/>
        </p:nvPicPr>
        <p:blipFill>
          <a:blip r:embed="rId3" cstate="print"/>
          <a:stretch>
            <a:fillRect/>
          </a:stretch>
        </p:blipFill>
        <p:spPr>
          <a:xfrm>
            <a:off x="7429520" y="-1"/>
            <a:ext cx="1333456" cy="164305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52607_nevruz_412019.jpg"/>
          <p:cNvPicPr>
            <a:picLocks noGrp="1" noChangeAspect="1"/>
          </p:cNvPicPr>
          <p:nvPr>
            <p:ph sz="quarter" idx="1"/>
          </p:nvPr>
        </p:nvPicPr>
        <p:blipFill>
          <a:blip r:embed="rId2"/>
          <a:stretch>
            <a:fillRect/>
          </a:stretch>
        </p:blipFill>
        <p:spPr>
          <a:xfrm>
            <a:off x="142844" y="928670"/>
            <a:ext cx="8715437" cy="564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etin kutusu"/>
          <p:cNvSpPr txBox="1"/>
          <p:nvPr/>
        </p:nvSpPr>
        <p:spPr>
          <a:xfrm>
            <a:off x="285720" y="285728"/>
            <a:ext cx="8572560" cy="461665"/>
          </a:xfrm>
          <a:prstGeom prst="rect">
            <a:avLst/>
          </a:prstGeom>
          <a:noFill/>
        </p:spPr>
        <p:txBody>
          <a:bodyPr wrap="square" rtlCol="0">
            <a:spAutoFit/>
          </a:bodyPr>
          <a:lstStyle/>
          <a:p>
            <a:pPr algn="ctr"/>
            <a:r>
              <a:rPr lang="tr-TR" sz="2400" b="1" dirty="0" smtClean="0"/>
              <a:t>BENİ DİNLEDİĞİNİZ İÇİN TEŞEKKÜRLER </a:t>
            </a:r>
            <a:r>
              <a:rPr lang="tr-TR" sz="2400" b="1" dirty="0" smtClean="0">
                <a:sym typeface="Wingdings" pitchFamily="2" charset="2"/>
              </a:rPr>
              <a:t></a:t>
            </a:r>
            <a:endParaRPr lang="tr-TR"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85728"/>
            <a:ext cx="7467600" cy="3786214"/>
          </a:xfrm>
          <a:solidFill>
            <a:schemeClr val="accent3">
              <a:lumMod val="20000"/>
              <a:lumOff val="80000"/>
            </a:schemeClr>
          </a:solidFill>
        </p:spPr>
        <p:txBody>
          <a:bodyPr>
            <a:normAutofit fontScale="92500"/>
          </a:bodyPr>
          <a:lstStyle/>
          <a:p>
            <a:r>
              <a:rPr lang="tr-TR" b="1" dirty="0" smtClean="0"/>
              <a:t>Selçuklu devleti zamanında coşkuyla kutlanan resmi bayramların başında Nevruz bayramı gelirdi. Bu günde, insanlar birbirlerini tebrik eder, karşılıklı hediyeleşirler. Ayrıca hastalıklara ilaç olacağı inancıyla da bu günde temiz su ile duş alırlardı.</a:t>
            </a:r>
          </a:p>
          <a:p>
            <a:r>
              <a:rPr lang="tr-TR" b="1" dirty="0" smtClean="0"/>
              <a:t>Tuğrul Bey, 1058 (Hicri 450) yılında Nevruz Bayramı nedeniyle ordusuna izin vermiş ve yanında sadece 2.000 kişilik küçük bir birlik kalmıştır.</a:t>
            </a:r>
            <a:endParaRPr lang="tr-TR" b="1" dirty="0"/>
          </a:p>
        </p:txBody>
      </p:sp>
      <p:sp>
        <p:nvSpPr>
          <p:cNvPr id="4" name="3 Altbilgi Yer Tutucusu"/>
          <p:cNvSpPr>
            <a:spLocks noGrp="1"/>
          </p:cNvSpPr>
          <p:nvPr>
            <p:ph type="ftr" sz="quarter" idx="16"/>
          </p:nvPr>
        </p:nvSpPr>
        <p:spPr>
          <a:xfrm>
            <a:off x="285719" y="6000768"/>
            <a:ext cx="3643339" cy="500065"/>
          </a:xfrm>
        </p:spPr>
        <p:txBody>
          <a:bodyPr/>
          <a:lstStyle/>
          <a:p>
            <a:r>
              <a:rPr lang="tr-TR" dirty="0" smtClean="0"/>
              <a:t>Erciyes Üniversitesi Sosyal Bilimler Dergisi Sayı:8   Yıl:1999</a:t>
            </a:r>
            <a:endParaRPr lang="tr-TR" dirty="0"/>
          </a:p>
        </p:txBody>
      </p:sp>
      <p:pic>
        <p:nvPicPr>
          <p:cNvPr id="5" name="4 Resim" descr="selçuklu.jpg"/>
          <p:cNvPicPr>
            <a:picLocks noChangeAspect="1"/>
          </p:cNvPicPr>
          <p:nvPr/>
        </p:nvPicPr>
        <p:blipFill>
          <a:blip r:embed="rId2"/>
          <a:stretch>
            <a:fillRect/>
          </a:stretch>
        </p:blipFill>
        <p:spPr>
          <a:xfrm>
            <a:off x="285720" y="4071942"/>
            <a:ext cx="7858180"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85728"/>
            <a:ext cx="7467600" cy="2428892"/>
          </a:xfrm>
          <a:solidFill>
            <a:schemeClr val="accent3">
              <a:lumMod val="20000"/>
              <a:lumOff val="80000"/>
            </a:schemeClr>
          </a:solidFill>
          <a:effectLst>
            <a:outerShdw blurRad="76200" dist="12700" dir="2700000" sy="-23000" kx="-800400" algn="bl" rotWithShape="0">
              <a:prstClr val="black">
                <a:alpha val="20000"/>
              </a:prstClr>
            </a:outerShdw>
          </a:effectLst>
        </p:spPr>
        <p:txBody>
          <a:bodyPr/>
          <a:lstStyle/>
          <a:p>
            <a:r>
              <a:rPr lang="tr-TR" dirty="0" smtClean="0"/>
              <a:t>Sultan nevruz günü canlar uyanır </a:t>
            </a:r>
          </a:p>
          <a:p>
            <a:pPr>
              <a:buNone/>
            </a:pPr>
            <a:r>
              <a:rPr lang="tr-TR" dirty="0" smtClean="0"/>
              <a:t>    Hal ehli olanlar nura boyanır </a:t>
            </a:r>
          </a:p>
          <a:p>
            <a:pPr>
              <a:buNone/>
            </a:pPr>
            <a:r>
              <a:rPr lang="tr-TR" dirty="0" smtClean="0"/>
              <a:t>    Muhib olan bugün ceme dolanır </a:t>
            </a:r>
          </a:p>
          <a:p>
            <a:pPr>
              <a:buNone/>
            </a:pPr>
            <a:r>
              <a:rPr lang="tr-TR" dirty="0" smtClean="0"/>
              <a:t>    Himmeti erince nevruz sultanın </a:t>
            </a:r>
          </a:p>
          <a:p>
            <a:pPr>
              <a:buNone/>
            </a:pPr>
            <a:r>
              <a:rPr lang="tr-TR" dirty="0" smtClean="0"/>
              <a:t>                                              Pir Sultan Abdal</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28604"/>
            <a:ext cx="7467600" cy="4500594"/>
          </a:xfrm>
          <a:solidFill>
            <a:schemeClr val="accent3">
              <a:lumMod val="20000"/>
              <a:lumOff val="80000"/>
            </a:schemeClr>
          </a:solidFill>
        </p:spPr>
        <p:txBody>
          <a:bodyPr>
            <a:normAutofit lnSpcReduction="10000"/>
          </a:bodyPr>
          <a:lstStyle/>
          <a:p>
            <a:r>
              <a:rPr lang="tr-TR" dirty="0" smtClean="0"/>
              <a:t>Osmanlı İmparatorluğu döneminde, Karakeçili Yörükleri, II. Abdühamit dönemine kadar Nevruz Bayramını Söğüt’te, Ertuğrul Gazi’nin türbesinde kutlarlardı. Bu bayrama o gün de, bu gün de “Yörük Bayramı” adı verilmektedir. </a:t>
            </a:r>
          </a:p>
          <a:p>
            <a:r>
              <a:rPr lang="tr-TR" dirty="0" smtClean="0"/>
              <a:t>Nevruz Osmanlı sarayında da kutlanırdı. O gün, özel hediyeler hazırlanır, şerbetler sunulur, macun karılır, devlet yöneticileri, büyükten en küçüğe kadar bunları birbirlerine takdim ederlerdi. Bu hediyelere “Nevruziye” adı verilirdi.</a:t>
            </a:r>
          </a:p>
          <a:p>
            <a:r>
              <a:rPr lang="tr-TR" dirty="0" smtClean="0"/>
              <a:t>  Günümüz de Manisa’da mesir macunu şenlikleri devam etmektedir.</a:t>
            </a:r>
          </a:p>
        </p:txBody>
      </p:sp>
      <p:sp>
        <p:nvSpPr>
          <p:cNvPr id="4" name="3 Altbilgi Yer Tutucusu"/>
          <p:cNvSpPr>
            <a:spLocks noGrp="1"/>
          </p:cNvSpPr>
          <p:nvPr>
            <p:ph type="ftr" sz="quarter" idx="16"/>
          </p:nvPr>
        </p:nvSpPr>
        <p:spPr>
          <a:xfrm>
            <a:off x="142845" y="5715016"/>
            <a:ext cx="5286412" cy="642942"/>
          </a:xfrm>
        </p:spPr>
        <p:txBody>
          <a:bodyPr/>
          <a:lstStyle/>
          <a:p>
            <a:r>
              <a:rPr lang="tr-TR" dirty="0" smtClean="0"/>
              <a:t>Prof. Dr. Sadık Tural - Elmas kılıç , Nevruz  ve Renkler</a:t>
            </a:r>
            <a:endParaRPr lang="tr-TR" dirty="0"/>
          </a:p>
        </p:txBody>
      </p:sp>
      <p:pic>
        <p:nvPicPr>
          <p:cNvPr id="5" name="4 Resim" descr="mansa.jpg"/>
          <p:cNvPicPr>
            <a:picLocks noChangeAspect="1"/>
          </p:cNvPicPr>
          <p:nvPr/>
        </p:nvPicPr>
        <p:blipFill>
          <a:blip r:embed="rId2"/>
          <a:stretch>
            <a:fillRect/>
          </a:stretch>
        </p:blipFill>
        <p:spPr>
          <a:xfrm>
            <a:off x="4357686" y="4643446"/>
            <a:ext cx="3714775" cy="22145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mansa 2.JPG"/>
          <p:cNvPicPr>
            <a:picLocks noChangeAspect="1"/>
          </p:cNvPicPr>
          <p:nvPr/>
        </p:nvPicPr>
        <p:blipFill>
          <a:blip r:embed="rId2"/>
          <a:stretch>
            <a:fillRect/>
          </a:stretch>
        </p:blipFill>
        <p:spPr>
          <a:xfrm>
            <a:off x="214282" y="0"/>
            <a:ext cx="8572560" cy="63579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ansa 3.jpg"/>
          <p:cNvPicPr>
            <a:picLocks noGrp="1" noChangeAspect="1"/>
          </p:cNvPicPr>
          <p:nvPr>
            <p:ph sz="quarter" idx="1"/>
          </p:nvPr>
        </p:nvPicPr>
        <p:blipFill>
          <a:blip r:embed="rId2"/>
          <a:stretch>
            <a:fillRect/>
          </a:stretch>
        </p:blipFill>
        <p:spPr>
          <a:xfrm>
            <a:off x="1238250" y="714356"/>
            <a:ext cx="6691336" cy="550072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85728"/>
            <a:ext cx="7467600" cy="6188224"/>
          </a:xfrm>
          <a:solidFill>
            <a:schemeClr val="accent3">
              <a:lumMod val="20000"/>
              <a:lumOff val="80000"/>
            </a:schemeClr>
          </a:solidFill>
        </p:spPr>
        <p:txBody>
          <a:bodyPr>
            <a:normAutofit fontScale="70000" lnSpcReduction="20000"/>
          </a:bodyPr>
          <a:lstStyle/>
          <a:p>
            <a:r>
              <a:rPr lang="tr-TR" dirty="0" smtClean="0"/>
              <a:t>İstiklal Savaşı sırasında Ankara’da en görkemli Nevruz kutlaması Büyük Taarruz’a hazırlık yapıldığı günlerde 22 Mart 1922 tarihinde yapıldı</a:t>
            </a:r>
          </a:p>
          <a:p>
            <a:r>
              <a:rPr lang="tr-TR" dirty="0" smtClean="0">
                <a:solidFill>
                  <a:schemeClr val="accent3"/>
                </a:solidFill>
              </a:rPr>
              <a:t>Ahmet Emin Yalman</a:t>
            </a:r>
            <a:r>
              <a:rPr lang="tr-TR" dirty="0" smtClean="0"/>
              <a:t>, Ankara’daki Nevruz kutlamalarını şu cümlelerle anlatmaktadır:</a:t>
            </a:r>
          </a:p>
          <a:p>
            <a:r>
              <a:rPr lang="tr-TR" dirty="0" smtClean="0"/>
              <a:t>“Ankaralılar, geleneksel Nevruz şenliklerine her yıl büyük coşku ile katılır, baharın gelişini sevinçle karşılardı. Geçen yıl İnönü Muharebeleri nedeniyle Nevruz şenlikleri sönük geçmişti. 1922 şenliklerinin daha canlı olması için bütün okullar haftalar öncesinden hazırlığa başladılar. Nevruz şenlikleri, Ziraat Mektebi’nin, yani Genelkurmay Başkanlığı’nın bulunduğu küçük tepenin altındaki çayırlık alanda yapıldı. Hava güneşlikti. Ankaralılar, çayırın çevresini doldurmuşlardı. Mustafa Kemal Paşa, Ankara’daki Sovyet Rusya, Azerbaycan, Afganistan ve Buhara elçileriyle birlikte büyük bir çadırdan gösterileri izledi. </a:t>
            </a:r>
          </a:p>
          <a:p>
            <a:r>
              <a:rPr lang="tr-TR" dirty="0" smtClean="0"/>
              <a:t>Nevruz kutlamaları dolayısıyla 24 Mart1921 tarihinde Mustafa Kemal Paşa’ya şöyle bir telgraf da gönderilmişti: </a:t>
            </a:r>
          </a:p>
          <a:p>
            <a:r>
              <a:rPr lang="tr-TR" dirty="0" smtClean="0"/>
              <a:t>“Cenubi Kafkasya komiseri,Azerbaycan Serbest Harbiye Mektebi talebeleri ,iki bölüklü Süvari askerleri ve Şoşa Muhafız Taburu askerleri ,Türk milletinin büyük Nevruz bayramını tebrik ediyor ve biz ümit ediyoruz ki Azerbaycan İnkilap Ordusu,kahraman Türk ordusu ile beraber Garp emperyalizmi tazyikinde bulunan Şark milletlerini yakında kurtarırlar.Yaşasın Şark inkılap başları Mustafa Kemal!”</a:t>
            </a:r>
          </a:p>
          <a:p>
            <a:r>
              <a:rPr lang="tr-TR" dirty="0" smtClean="0"/>
              <a:t>Atatürk daha sonra “Ergenekon Bayramı” adı altında kutlanmasını Cumhuriyet döneminde de teşvik etmiştir.</a:t>
            </a:r>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435</TotalTime>
  <Words>491</Words>
  <PresentationFormat>Ekran Gösterisi (4:3)</PresentationFormat>
  <Paragraphs>50</Paragraphs>
  <Slides>33</Slides>
  <Notes>0</Notes>
  <HiddenSlides>0</HiddenSlides>
  <MMClips>3</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Cumba</vt:lpstr>
      <vt:lpstr>Slayt 1</vt:lpstr>
      <vt:lpstr>NEVRUZ  (YENİ GÜN) </vt:lpstr>
      <vt:lpstr> </vt:lpstr>
      <vt:lpstr>Slayt 4</vt:lpstr>
      <vt:lpstr>Slayt 5</vt:lpstr>
      <vt:lpstr>Slayt 6</vt:lpstr>
      <vt:lpstr>Slayt 7</vt:lpstr>
      <vt:lpstr>Slayt 8</vt:lpstr>
      <vt:lpstr>Slayt 9</vt:lpstr>
      <vt:lpstr>Slayt 10</vt:lpstr>
      <vt:lpstr>Neden “ergenekon bayramı” ?</vt:lpstr>
      <vt:lpstr>Slayt 12</vt:lpstr>
      <vt:lpstr>Novruz      - azerbeycan       </vt:lpstr>
      <vt:lpstr>Slayt 14</vt:lpstr>
      <vt:lpstr>Slayt 15</vt:lpstr>
      <vt:lpstr>       Nawrız    -    kazakistan</vt:lpstr>
      <vt:lpstr>Slayt 17</vt:lpstr>
      <vt:lpstr>Slayt 18</vt:lpstr>
      <vt:lpstr>Slayt 19</vt:lpstr>
      <vt:lpstr>Slayt 20</vt:lpstr>
      <vt:lpstr>Slayt 21</vt:lpstr>
      <vt:lpstr>Slayt 22</vt:lpstr>
      <vt:lpstr>      Navro’z   -   özbekistan</vt:lpstr>
      <vt:lpstr>Özbekistan nevruz kutlamaları                   açılış töreni</vt:lpstr>
      <vt:lpstr>Nooruz  - kırgızistan</vt:lpstr>
      <vt:lpstr>Slayt 26</vt:lpstr>
      <vt:lpstr>Nowruz   -    Türkmenistan</vt:lpstr>
      <vt:lpstr>Slayt 28</vt:lpstr>
      <vt:lpstr>Slayt 29</vt:lpstr>
      <vt:lpstr>Navrez – kırım türkleri</vt:lpstr>
      <vt:lpstr>Nevruz – uygur türkleri</vt:lpstr>
      <vt:lpstr>Nevruz – kuzey kıbrıs türk cumhuriyeti</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casper</cp:lastModifiedBy>
  <cp:revision>47</cp:revision>
  <dcterms:created xsi:type="dcterms:W3CDTF">2015-03-21T17:52:25Z</dcterms:created>
  <dcterms:modified xsi:type="dcterms:W3CDTF">2015-03-22T21:35:50Z</dcterms:modified>
</cp:coreProperties>
</file>